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230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b9a0b074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b9a0b074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814cf7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814cf7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b9a0b074_1_1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b9a0b074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23630543_1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23630543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965474a9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965474a9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hyperlink" Target="https://thegrownetwork.com/grow-equisetum-hyemale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hyperlink" Target="https://www.etsy.com/de/listing/1034184648/toothache-plant-spilanthes-acmella" TargetMode="External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windingridgedentistry.com" TargetMode="External"/><Relationship Id="rId4" Type="http://schemas.openxmlformats.org/officeDocument/2006/relationships/image" Target="../media/image15.png"/><Relationship Id="rId5" Type="http://schemas.openxmlformats.org/officeDocument/2006/relationships/hyperlink" Target="mailto:info@windingridgedentistry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Dental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Triage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guide by Sulaiman Shaltoni DDS</a:t>
            </a:r>
            <a:endParaRPr b="1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4294967295" type="title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Acidic pH</a:t>
            </a:r>
            <a:endParaRPr sz="2400"/>
          </a:p>
        </p:txBody>
      </p:sp>
      <p:sp>
        <p:nvSpPr>
          <p:cNvPr id="79" name="Google Shape;79;p14"/>
          <p:cNvSpPr txBox="1"/>
          <p:nvPr>
            <p:ph idx="4294967295" type="title"/>
          </p:nvPr>
        </p:nvSpPr>
        <p:spPr>
          <a:xfrm>
            <a:off x="535775" y="1480150"/>
            <a:ext cx="3000000" cy="3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Maintain pH above 5.5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Drink plenty of water to provide sufficient saliva as a buffer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Don’t leave sugar on teeth for a time &gt;30min</a:t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5100" y="1600150"/>
            <a:ext cx="4749750" cy="273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86" name="Google Shape;86;p15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519200" y="30974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Alkalize!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5"/>
          <p:cNvSpPr txBox="1"/>
          <p:nvPr>
            <p:ph idx="4294967295" type="body"/>
          </p:nvPr>
        </p:nvSpPr>
        <p:spPr>
          <a:xfrm>
            <a:off x="2936475" y="907805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7465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leway"/>
              <a:buChar char="➔"/>
            </a:pPr>
            <a:r>
              <a:rPr b="1" lang="en" sz="2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Baking Soda </a:t>
            </a:r>
            <a:endParaRPr b="1" sz="2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leway"/>
              <a:buChar char="➔"/>
            </a:pPr>
            <a:r>
              <a:rPr b="1" lang="en" sz="2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Oil Pulling</a:t>
            </a:r>
            <a:endParaRPr b="1" sz="2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leway"/>
              <a:buChar char="➔"/>
            </a:pPr>
            <a:r>
              <a:rPr b="1" lang="en" sz="2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Salt Water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5000" y="162725"/>
            <a:ext cx="3114250" cy="20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3225" y="2786825"/>
            <a:ext cx="2139900" cy="1691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6675" y="1479746"/>
            <a:ext cx="1557900" cy="231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109825" y="4204550"/>
            <a:ext cx="608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(anti-microbials)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6000" y="402262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98" name="Google Shape;98;p16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" name="Google Shape;100;p16"/>
          <p:cNvSpPr txBox="1"/>
          <p:nvPr>
            <p:ph idx="4294967295" type="body"/>
          </p:nvPr>
        </p:nvSpPr>
        <p:spPr>
          <a:xfrm>
            <a:off x="4671075" y="1025380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Oregano Oil</a:t>
            </a:r>
            <a:endParaRPr b="1" sz="35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(Capsule)</a:t>
            </a:r>
            <a:endParaRPr b="1" sz="35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35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813" y="162725"/>
            <a:ext cx="4912825" cy="287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 rotWithShape="1">
          <a:blip r:embed="rId6">
            <a:alphaModFix/>
          </a:blip>
          <a:srcRect b="0" l="15195" r="15672" t="0"/>
          <a:stretch/>
        </p:blipFill>
        <p:spPr>
          <a:xfrm>
            <a:off x="5724400" y="2697450"/>
            <a:ext cx="2904451" cy="22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1077275" y="3657600"/>
            <a:ext cx="29679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Clove Oil</a:t>
            </a:r>
            <a:endParaRPr b="1" sz="35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5-11-20 at 9.47.21 AM.png"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4413" r="4404" t="0"/>
          <a:stretch/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>
            <p:ph type="title"/>
          </p:nvPr>
        </p:nvSpPr>
        <p:spPr>
          <a:xfrm>
            <a:off x="71853" y="3257491"/>
            <a:ext cx="62442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-Bone broth</a:t>
            </a:r>
            <a:endParaRPr b="0"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2400"/>
              <a:t>-Horsetail </a:t>
            </a:r>
            <a:r>
              <a:rPr b="0" lang="en" sz="225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(Equisetum Hyemale</a:t>
            </a:r>
            <a:r>
              <a:rPr b="0" lang="en" sz="2400"/>
              <a:t>)  Minerals/Vitamins/healthy foods.  </a:t>
            </a:r>
            <a:endParaRPr b="0"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110" name="Google Shape;110;p17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111" name="Google Shape;111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12" name="Google Shape;112;p17"/>
            <p:cNvPicPr preferRelativeResize="0"/>
            <p:nvPr/>
          </p:nvPicPr>
          <p:blipFill rotWithShape="1">
            <a:blip r:embed="rId6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7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14" name="Google Shape;11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3100" y="261888"/>
            <a:ext cx="3981450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66026" y="1933625"/>
            <a:ext cx="3077975" cy="306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5142325" y="211225"/>
            <a:ext cx="36450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(remineralization)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alternatives to fluoride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/>
        </p:nvSpPr>
        <p:spPr>
          <a:xfrm>
            <a:off x="283100" y="465497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Story for illustration purposes only</a:t>
            </a:r>
            <a:endParaRPr i="1"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250" y="279738"/>
            <a:ext cx="2743200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 b="0" l="15195" r="15672" t="0"/>
          <a:stretch/>
        </p:blipFill>
        <p:spPr>
          <a:xfrm>
            <a:off x="200675" y="2866425"/>
            <a:ext cx="2904451" cy="22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6250250" y="3131700"/>
            <a:ext cx="60834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Tooth-ache plant 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lang="en" sz="1600">
                <a:solidFill>
                  <a:srgbClr val="E5E5E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Spilanthes acmella medicinal</a:t>
            </a: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574" y="170025"/>
            <a:ext cx="2406750" cy="24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2872750" y="279750"/>
            <a:ext cx="569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Black seed oil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283100" y="712150"/>
            <a:ext cx="85404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Temporary Filling Material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-Temporary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  Cements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         (Crowns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          Bridges)</a:t>
            </a:r>
            <a:endParaRPr sz="2800"/>
          </a:p>
        </p:txBody>
      </p:sp>
      <p:grpSp>
        <p:nvGrpSpPr>
          <p:cNvPr id="132" name="Google Shape;132;p19"/>
          <p:cNvGrpSpPr/>
          <p:nvPr/>
        </p:nvGrpSpPr>
        <p:grpSpPr>
          <a:xfrm>
            <a:off x="4345635" y="1549616"/>
            <a:ext cx="4477853" cy="3416680"/>
            <a:chOff x="6803275" y="395363"/>
            <a:chExt cx="2212050" cy="2537076"/>
          </a:xfrm>
        </p:grpSpPr>
        <p:pic>
          <p:nvPicPr>
            <p:cNvPr id="133" name="Google Shape;133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34" name="Google Shape;134;p19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5" name="Google Shape;13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4600" y="2104923"/>
            <a:ext cx="2933600" cy="292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5-11-19 at 11.46.25 PM.png" id="140" name="Google Shape;140;p20"/>
          <p:cNvPicPr preferRelativeResize="0"/>
          <p:nvPr/>
        </p:nvPicPr>
        <p:blipFill rotWithShape="1">
          <a:blip r:embed="rId3">
            <a:alphaModFix/>
          </a:blip>
          <a:srcRect b="0" l="26143" r="26148" t="0"/>
          <a:stretch/>
        </p:blipFill>
        <p:spPr>
          <a:xfrm>
            <a:off x="-1" y="0"/>
            <a:ext cx="45672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1213" y="2281225"/>
            <a:ext cx="398145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2138" y="128288"/>
            <a:ext cx="3705225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135000" y="623125"/>
            <a:ext cx="43515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-avulsed tooth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milk, salt water soak.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170425" y="2212650"/>
            <a:ext cx="46773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15min Complimentary Consult</a:t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www.windingridgedentistry.com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To schedule</a:t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>
              <a:solidFill>
                <a:schemeClr val="dk2"/>
              </a:solidFill>
            </a:endParaRPr>
          </a:p>
        </p:txBody>
      </p:sp>
      <p:grpSp>
        <p:nvGrpSpPr>
          <p:cNvPr id="149" name="Google Shape;149;p21"/>
          <p:cNvGrpSpPr/>
          <p:nvPr/>
        </p:nvGrpSpPr>
        <p:grpSpPr>
          <a:xfrm>
            <a:off x="4521395" y="2033225"/>
            <a:ext cx="5025957" cy="3688225"/>
            <a:chOff x="4573903" y="-35437"/>
            <a:chExt cx="4256400" cy="3688225"/>
          </a:xfrm>
        </p:grpSpPr>
        <p:pic>
          <p:nvPicPr>
            <p:cNvPr descr="Piece of duct tape sticking a note to the slide" id="150" name="Google Shape;150;p21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6927063" y="-11381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21"/>
            <p:cNvSpPr txBox="1"/>
            <p:nvPr/>
          </p:nvSpPr>
          <p:spPr>
            <a:xfrm>
              <a:off x="4573903" y="503087"/>
              <a:ext cx="4256400" cy="314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u="sng">
                  <a:solidFill>
                    <a:schemeClr val="hlink"/>
                  </a:solidFill>
                  <a:latin typeface="Raleway"/>
                  <a:ea typeface="Raleway"/>
                  <a:cs typeface="Raleway"/>
                  <a:sym typeface="Raleway"/>
                  <a:hlinkClick r:id="rId5"/>
                </a:rPr>
                <a:t>info@windingridgedentistry.com</a:t>
              </a:r>
              <a:endParaRPr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 sz="31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317-559-5955</a:t>
              </a:r>
              <a:endParaRPr b="1" sz="31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52" name="Google Shape;152;p21"/>
          <p:cNvSpPr txBox="1"/>
          <p:nvPr/>
        </p:nvSpPr>
        <p:spPr>
          <a:xfrm>
            <a:off x="4730425" y="1944500"/>
            <a:ext cx="3506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Questions?</a:t>
            </a:r>
            <a:endParaRPr b="1" sz="2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